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80" r:id="rId2"/>
    <p:sldId id="259" r:id="rId3"/>
    <p:sldId id="260" r:id="rId4"/>
    <p:sldId id="258" r:id="rId5"/>
    <p:sldId id="273" r:id="rId6"/>
    <p:sldId id="274" r:id="rId7"/>
    <p:sldId id="277" r:id="rId8"/>
    <p:sldId id="261" r:id="rId9"/>
    <p:sldId id="275" r:id="rId10"/>
    <p:sldId id="268" r:id="rId11"/>
    <p:sldId id="279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1" autoAdjust="0"/>
    <p:restoredTop sz="94660"/>
  </p:normalViewPr>
  <p:slideViewPr>
    <p:cSldViewPr snapToGrid="0">
      <p:cViewPr varScale="1">
        <p:scale>
          <a:sx n="81" d="100"/>
          <a:sy n="81" d="100"/>
        </p:scale>
        <p:origin x="-108" y="-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5.7464580249524264E-2"/>
          <c:y val="4.0337857896002728E-2"/>
          <c:w val="0.9167381160688266"/>
          <c:h val="0.4961748531433579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топонимы, образованные от имен собственных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E3-4864-8BF3-3DA3519D6D0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топонимы, образованные от названий полезных ископаемых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3E3-4864-8BF3-3DA3519D6D0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топонимы отражают особенности флоры, фауны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3E3-4864-8BF3-3DA3519D6D0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топонимы, образованные от рядом расположенных объектов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3E3-4864-8BF3-3DA3519D6D0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топонимы отражают особенности жизнедеятельности людей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3E3-4864-8BF3-3DA3519D6D0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топонимы отражают яркие признаки объекта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3E3-4864-8BF3-3DA3519D6D0E}"/>
            </c:ext>
          </c:extLst>
        </c:ser>
        <c:dLbls>
          <c:showVal val="1"/>
        </c:dLbls>
        <c:gapWidth val="65"/>
        <c:axId val="75617408"/>
        <c:axId val="75618944"/>
      </c:barChart>
      <c:catAx>
        <c:axId val="7561740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75618944"/>
        <c:crosses val="autoZero"/>
        <c:auto val="1"/>
        <c:lblAlgn val="ctr"/>
        <c:lblOffset val="100"/>
      </c:catAx>
      <c:valAx>
        <c:axId val="75618944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75617408"/>
        <c:crosses val="autoZero"/>
        <c:crossBetween val="between"/>
      </c:valAx>
    </c:plotArea>
    <c:legend>
      <c:legendPos val="b"/>
      <c:layout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EECF96B-656F-4F57-AC77-0E957BE05A0E}" type="datetimeFigureOut">
              <a:rPr lang="ru-RU" smtClean="0"/>
              <a:pPr/>
              <a:t>24.03.2018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A2F12CE-E8CC-4150-9898-E502949322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3036172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F96B-656F-4F57-AC77-0E957BE05A0E}" type="datetimeFigureOut">
              <a:rPr lang="ru-RU" smtClean="0"/>
              <a:pPr/>
              <a:t>24.03.2018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12CE-E8CC-4150-9898-E502949322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4065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F96B-656F-4F57-AC77-0E957BE05A0E}" type="datetimeFigureOut">
              <a:rPr lang="ru-RU" smtClean="0"/>
              <a:pPr/>
              <a:t>24.03.2018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12CE-E8CC-4150-9898-E502949322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287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F96B-656F-4F57-AC77-0E957BE05A0E}" type="datetimeFigureOut">
              <a:rPr lang="ru-RU" smtClean="0"/>
              <a:pPr/>
              <a:t>24.03.2018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12CE-E8CC-4150-9898-E502949322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2800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EECF96B-656F-4F57-AC77-0E957BE05A0E}" type="datetimeFigureOut">
              <a:rPr lang="ru-RU" smtClean="0"/>
              <a:pPr/>
              <a:t>24.03.2018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A2F12CE-E8CC-4150-9898-E5029493220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="" xmlns:p14="http://schemas.microsoft.com/office/powerpoint/2010/main" val="2055547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F96B-656F-4F57-AC77-0E957BE05A0E}" type="datetimeFigureOut">
              <a:rPr lang="ru-RU" smtClean="0"/>
              <a:pPr/>
              <a:t>24.03.2018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12CE-E8CC-4150-9898-E502949322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461182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F96B-656F-4F57-AC77-0E957BE05A0E}" type="datetimeFigureOut">
              <a:rPr lang="ru-RU" smtClean="0"/>
              <a:pPr/>
              <a:t>24.03.2018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12CE-E8CC-4150-9898-E502949322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761208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F96B-656F-4F57-AC77-0E957BE05A0E}" type="datetimeFigureOut">
              <a:rPr lang="ru-RU" smtClean="0"/>
              <a:pPr/>
              <a:t>24.03.2018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12CE-E8CC-4150-9898-E502949322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806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F96B-656F-4F57-AC77-0E957BE05A0E}" type="datetimeFigureOut">
              <a:rPr lang="ru-RU" smtClean="0"/>
              <a:pPr/>
              <a:t>24.03.2018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12CE-E8CC-4150-9898-E502949322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734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CEECF96B-656F-4F57-AC77-0E957BE05A0E}" type="datetimeFigureOut">
              <a:rPr lang="ru-RU" smtClean="0"/>
              <a:pPr/>
              <a:t>24.03.2018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A2F12CE-E8CC-4150-9898-E502949322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320535325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CEECF96B-656F-4F57-AC77-0E957BE05A0E}" type="datetimeFigureOut">
              <a:rPr lang="ru-RU" smtClean="0"/>
              <a:pPr/>
              <a:t>24.03.2018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A2F12CE-E8CC-4150-9898-E502949322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268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EECF96B-656F-4F57-AC77-0E957BE05A0E}" type="datetimeFigureOut">
              <a:rPr lang="ru-RU" smtClean="0"/>
              <a:pPr/>
              <a:t>24.03.2018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A2F12CE-E8CC-4150-9898-E502949322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221050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53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91380" y="0"/>
            <a:ext cx="9144000" cy="23876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«Топонимы Южного Урала»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13385" y="4165702"/>
            <a:ext cx="7508164" cy="189513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ru-RU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Сербина Виктория Константиновна</a:t>
            </a:r>
            <a:r>
              <a:rPr lang="ru-RU" cap="none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cap="none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«А» </a:t>
            </a:r>
            <a:r>
              <a:rPr lang="ru-RU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</a:p>
          <a:p>
            <a:pPr algn="r"/>
            <a:r>
              <a:rPr lang="ru-RU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Наставник: </a:t>
            </a:r>
            <a:r>
              <a:rPr lang="ru-RU" cap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cap="none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итомскова</a:t>
            </a:r>
            <a:r>
              <a:rPr lang="ru-RU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 </a:t>
            </a:r>
            <a:r>
              <a:rPr lang="ru-RU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алерьевна, учитель русского языка и литература</a:t>
            </a:r>
            <a:endParaRPr lang="ru-RU" cap="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750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7709" y="1021492"/>
            <a:ext cx="10746259" cy="5902411"/>
          </a:xfrm>
        </p:spPr>
        <p:txBody>
          <a:bodyPr/>
          <a:lstStyle/>
          <a:p>
            <a:endParaRPr lang="ru-RU" sz="2800" dirty="0" smtClean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67709" y="555699"/>
            <a:ext cx="10451995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Список литературы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Барашков В.Ф. Знакомые с детства названия. – М., 1982. – 120 с.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	Матвеев А.К. Географические названия Урала: Топонимический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словарь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– Екатеринбург: ИД «Сократ», 2008. – 352 с.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	Моисеев А.П. Топонимическое краеведение. Челябинская область / А.П. Моисеев. – Челябинск: АБРИС, 2009. – 128 с.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	Мосин А.Г. Уральский исторический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ономастикон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– Екатеринбург, 2001. – 69 с.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	Шувалов Н.И. От Парижа до Берлина: Топонимический словарь. – 2-е изд.,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и доп.- Челябинск: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Юж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– Урал. кн. изд-во, 1989. – 160 с.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36630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53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91380" y="0"/>
            <a:ext cx="9144000" cy="23876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«Топонимы Южного Урала»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52555" y="4165701"/>
            <a:ext cx="6268994" cy="240692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ru-RU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Сербина Виктория Константиновна, обучающаяся 7 </a:t>
            </a:r>
            <a:r>
              <a:rPr lang="ru-RU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«А» </a:t>
            </a:r>
            <a:r>
              <a:rPr lang="ru-RU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</a:p>
          <a:p>
            <a:pPr algn="r"/>
            <a:r>
              <a:rPr lang="ru-RU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Наставник: </a:t>
            </a:r>
            <a:r>
              <a:rPr lang="ru-RU" cap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cap="none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итомскова</a:t>
            </a:r>
            <a:r>
              <a:rPr lang="ru-RU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 </a:t>
            </a:r>
            <a:r>
              <a:rPr lang="ru-RU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алерьевна, учитель русского языка и литература</a:t>
            </a:r>
            <a:endParaRPr lang="ru-RU" cap="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759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671" y="1527443"/>
            <a:ext cx="10178322" cy="1492132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  <p:extLst>
      <p:ext uri="{BB962C8B-B14F-4D97-AF65-F5344CB8AC3E}">
        <p14:creationId xmlns="" xmlns:p14="http://schemas.microsoft.com/office/powerpoint/2010/main" val="420349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3969" y="807308"/>
            <a:ext cx="10178322" cy="6858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топонимов Южного Урала.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 «топонимия», «топонимика», «топоним»;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литературу и описать историю вопроса происхождения географических названий Южного Урала;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происхождения ряда топонимов территорий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городов Озерск, Кыштым, Касли;</a:t>
            </a:r>
          </a:p>
          <a:p>
            <a:pPr indent="228600">
              <a:lnSpc>
                <a:spcPct val="150000"/>
              </a:lnSpc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 реализовать проект: создать журнал «Топонимы Южного Урала».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175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0445" y="383060"/>
            <a:ext cx="10178322" cy="539990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географические названия как единицы современного русского языка.</a:t>
            </a:r>
          </a:p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особенности происхождения географических названий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самую многочисленную группу в топонимии Южного Урала составляют названия от личных имён, прозвищ и фамилий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54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6878" y="304800"/>
            <a:ext cx="10178322" cy="70186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часть</a:t>
            </a:r>
          </a:p>
          <a:p>
            <a:pPr marL="0" indent="0" algn="just">
              <a:buNone/>
            </a:pPr>
            <a:endParaRPr lang="ru-RU" sz="28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Топонимика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языкознания, который изучает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названия-топонимы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помогает объяснить их на языках разных народов, понять, как они возникли и менялись со временем. 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Топоним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древнегреческого языка: «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топос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«место», «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онима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«имя», что есть «название места» - собственное имя любого географического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159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56519"/>
            <a:ext cx="10178322" cy="634978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топонимов Южного Урала по языку-источнику: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Топонимы с элементами древнейших языков – индоевропейского и финно-угорского происхождений. В области их сохранилось мало, их очень трудно расшифровать;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Тюркские топонимы, появившиеся с расселением тюркских племён;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Монгольские топонимы, появившиеся во время татаро-монгольских завоеваний;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Иранские и арабские топонимы, появившиеся во время становления ислама на Урале;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Славянские топонимы – наиболее поздние образования</a:t>
            </a: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1678" y="3018055"/>
            <a:ext cx="9193900" cy="32738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0000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1448" y="0"/>
            <a:ext cx="11022227" cy="68579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происхождению топонимы Южного Урала делятся на группы: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образованные от древних именований народов, племен,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родов, родовых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тотемов и т.п.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названия, запечатлевшие память о войнах с соседними народами;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топонимы, отражающие флору, фауну края;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географические названия озёр, рек, гор, отражающие их яркие признаки: величину, форму, очертания, рельеф и т.д.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произошедшие на основе повторения именования рядом расположенного географического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топонимы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образованные от названий добываемых полезных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ископаемых;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появившиеся в память о событиях из военной истории страны, военных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сражениях;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образованные в память о месте, откуда приезжали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переселенцы;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образованные от личных имен, прозвищ,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фамилий;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топонимы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образованные от названий национальностей, проживающих 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названия, отражающие особенности общественной жизни, хозяйственную деятельность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появившиеся после Великой Российской революции, отразившие перемены в жизни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032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8541" y="65903"/>
            <a:ext cx="12192000" cy="6858000"/>
          </a:xfrm>
        </p:spPr>
        <p:txBody>
          <a:bodyPr numCol="2">
            <a:noAutofit/>
          </a:bodyPr>
          <a:lstStyle/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Акакуль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Аку́ля</a:t>
            </a:r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Байнауш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Биташ</a:t>
            </a:r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Буктыкуль</a:t>
            </a:r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Игиш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Иртяш</a:t>
            </a:r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Иряскуль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Касагалы</a:t>
            </a:r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 Касли </a:t>
            </a:r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Кильдяш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Куташи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Кызл-Таш</a:t>
            </a:r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Таныш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Тюлюганды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Булзи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Вишневого́рск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Воскресенское  </a:t>
            </a:r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Гаево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Знаменка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Зотино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Каолиновый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Клеопино</a:t>
            </a:r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Клепалово</a:t>
            </a:r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Огневское</a:t>
            </a:r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Пирит </a:t>
            </a:r>
          </a:p>
          <a:p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Слободчикова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Ушаты</a:t>
            </a:r>
          </a:p>
          <a:p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Шадрята</a:t>
            </a:r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Ушково</a:t>
            </a:r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Егоза</a:t>
            </a:r>
          </a:p>
          <a:p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Сугомак</a:t>
            </a:r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Слюдистая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Шихан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Касли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Кыштым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Озерск и т.д.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338" y="734253"/>
            <a:ext cx="5643888" cy="321287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46932" y="3911952"/>
            <a:ext cx="52557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распределения названий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природных объектов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лидирующим группам в зависимости от языка-источника.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75124" y="253431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ru-RU" sz="2800" b="1" cap="none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Практическая часть</a:t>
            </a:r>
            <a:endParaRPr lang="ru-RU" sz="2800" b="1" cap="none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0402" y="1583586"/>
            <a:ext cx="5486876" cy="3200677"/>
          </a:xfrm>
          <a:prstGeom prst="rect">
            <a:avLst/>
          </a:prstGeom>
        </p:spPr>
      </p:pic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6412523" y="4853354"/>
            <a:ext cx="5357446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распределения названий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антропогенных 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лидирующим группам в зависимости от языка-источника.</a:t>
            </a:r>
          </a:p>
        </p:txBody>
      </p:sp>
    </p:spTree>
    <p:extLst>
      <p:ext uri="{BB962C8B-B14F-4D97-AF65-F5344CB8AC3E}">
        <p14:creationId xmlns="" xmlns:p14="http://schemas.microsoft.com/office/powerpoint/2010/main" val="414204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/>
        </p:nvGraphicFramePr>
        <p:xfrm>
          <a:off x="550983" y="1582616"/>
          <a:ext cx="6412524" cy="3833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249193" y="366632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распределения образования названий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антропогенных объектов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лидирующим группам.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37846" y="540419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распределения образования названий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природных объектов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лидирующим группам.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Практическая часть</a:t>
            </a:r>
            <a:endParaRPr lang="ru-RU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Объект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6069" y="210268"/>
            <a:ext cx="5499069" cy="32128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2215372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614</TotalTime>
  <Words>543</Words>
  <Application>Microsoft Office PowerPoint</Application>
  <PresentationFormat>Произвольный</PresentationFormat>
  <Paragraphs>91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Badge</vt:lpstr>
      <vt:lpstr>«Топонимы Южного Урала»</vt:lpstr>
      <vt:lpstr>Слайд 2</vt:lpstr>
      <vt:lpstr>Слайд 3</vt:lpstr>
      <vt:lpstr>Слайд 4</vt:lpstr>
      <vt:lpstr>Слайд 5</vt:lpstr>
      <vt:lpstr>Слайд 6</vt:lpstr>
      <vt:lpstr>Слайд 7</vt:lpstr>
      <vt:lpstr>Практическая часть</vt:lpstr>
      <vt:lpstr>Практическая часть</vt:lpstr>
      <vt:lpstr>Слайд 10</vt:lpstr>
      <vt:lpstr>«Топонимы Южного Урала»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«Топонимы Южного Урала»</dc:title>
  <dc:creator>Пользователь Windows</dc:creator>
  <cp:lastModifiedBy>PEN</cp:lastModifiedBy>
  <cp:revision>37</cp:revision>
  <dcterms:created xsi:type="dcterms:W3CDTF">2018-03-13T13:27:00Z</dcterms:created>
  <dcterms:modified xsi:type="dcterms:W3CDTF">2018-03-24T05:35:22Z</dcterms:modified>
</cp:coreProperties>
</file>